
<file path=[Content_Types].xml><?xml version="1.0" encoding="utf-8"?>
<Types xmlns="http://schemas.openxmlformats.org/package/2006/content-types">
  <Default Extension="jpeg" ContentType="image/jpeg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sldIdLst>
    <p:sldId id="309" r:id="rId3"/>
    <p:sldId id="310" r:id="rId5"/>
    <p:sldId id="311" r:id="rId6"/>
    <p:sldId id="312" r:id="rId7"/>
    <p:sldId id="313" r:id="rId8"/>
    <p:sldId id="314" r:id="rId9"/>
    <p:sldId id="317" r:id="rId10"/>
    <p:sldId id="319" r:id="rId11"/>
    <p:sldId id="315" r:id="rId12"/>
    <p:sldId id="318" r:id="rId13"/>
    <p:sldId id="320" r:id="rId14"/>
    <p:sldId id="321" r:id="rId15"/>
    <p:sldId id="316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426" y="33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5BF20-DF3B-4089-A157-C423B81941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4064C-B1C8-4B8F-82B1-6A8D1A5749D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57710-742C-40D8-8274-244181F055F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CC28A5-CEC3-4051-A8C3-9375E3DE30B4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audio1.wav"/><Relationship Id="rId1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16632"/>
            <a:ext cx="12192000" cy="540000"/>
          </a:xfrm>
          <a:prstGeom prst="rect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 flipV="1">
            <a:off x="-1" y="6200384"/>
            <a:ext cx="12192000" cy="540000"/>
          </a:xfrm>
          <a:prstGeom prst="rect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3372" y="2681145"/>
            <a:ext cx="1130525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cs typeface="+mn-ea"/>
                <a:sym typeface="+mn-lt"/>
              </a:rPr>
              <a:t>需求分析</a:t>
            </a:r>
            <a:endParaRPr lang="zh-CN" altLang="en-US" sz="4800" b="1" dirty="0"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917814" y="3652689"/>
            <a:ext cx="8297318" cy="583565"/>
            <a:chOff x="2292529" y="3029773"/>
            <a:chExt cx="8297318" cy="583565"/>
          </a:xfrm>
        </p:grpSpPr>
        <p:sp>
          <p:nvSpPr>
            <p:cNvPr id="6" name="文本框 9"/>
            <p:cNvSpPr txBox="1">
              <a:spLocks noChangeArrowheads="1"/>
            </p:cNvSpPr>
            <p:nvPr/>
          </p:nvSpPr>
          <p:spPr bwMode="auto">
            <a:xfrm>
              <a:off x="3912394" y="3029773"/>
              <a:ext cx="4775894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愿头发与你我同在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" name="直接连接符 6"/>
            <p:cNvCxnSpPr>
              <a:cxnSpLocks noChangeShapeType="1"/>
              <a:stCxn id="6" idx="3"/>
            </p:cNvCxnSpPr>
            <p:nvPr/>
          </p:nvCxnSpPr>
          <p:spPr bwMode="auto">
            <a:xfrm>
              <a:off x="8688288" y="3321526"/>
              <a:ext cx="1901559" cy="0"/>
            </a:xfrm>
            <a:prstGeom prst="line">
              <a:avLst/>
            </a:prstGeom>
            <a:noFill/>
            <a:ln w="6350">
              <a:solidFill>
                <a:srgbClr val="4575A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" name="直接连接符 7"/>
            <p:cNvCxnSpPr>
              <a:cxnSpLocks noChangeShapeType="1"/>
              <a:endCxn id="6" idx="1"/>
            </p:cNvCxnSpPr>
            <p:nvPr/>
          </p:nvCxnSpPr>
          <p:spPr bwMode="auto">
            <a:xfrm>
              <a:off x="2292529" y="3321526"/>
              <a:ext cx="1620000" cy="0"/>
            </a:xfrm>
            <a:prstGeom prst="line">
              <a:avLst/>
            </a:prstGeom>
            <a:noFill/>
            <a:ln w="6350">
              <a:solidFill>
                <a:srgbClr val="4575A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1" name="矩形 20"/>
          <p:cNvSpPr/>
          <p:nvPr/>
        </p:nvSpPr>
        <p:spPr>
          <a:xfrm>
            <a:off x="551384" y="5759663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原创设计小乖qq:2013440355"/>
          <p:cNvSpPr/>
          <p:nvPr/>
        </p:nvSpPr>
        <p:spPr>
          <a:xfrm>
            <a:off x="299384" y="5507663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且为免费推广模板"/>
          <p:cNvSpPr/>
          <p:nvPr/>
        </p:nvSpPr>
        <p:spPr>
          <a:xfrm>
            <a:off x="11586628" y="104902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此模板为小乖乖设计原创"/>
          <p:cNvSpPr/>
          <p:nvPr/>
        </p:nvSpPr>
        <p:spPr>
          <a:xfrm>
            <a:off x="11334628" y="797024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To The Sky官方伴奏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83227" y="418441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4009">
        <p14:flip dir="r"/>
      </p:transition>
    </mc:Choice>
    <mc:Fallback>
      <p:transition spd="slow" advTm="40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0" showWhenStopped="0">
                <p:cTn id="3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" grpId="0" bldLvl="0" animBg="1"/>
      <p:bldP spid="4" grpId="0" bldLvl="0" animBg="1"/>
      <p:bldP spid="5" grpId="0"/>
      <p:bldP spid="21" grpId="0" bldLvl="0" animBg="1"/>
      <p:bldP spid="22" grpId="0" bldLvl="0" animBg="1"/>
      <p:bldP spid="23" grpId="0" bldLvl="0" animBg="1"/>
      <p:bldP spid="24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23495" y="332105"/>
            <a:ext cx="1840230" cy="6273165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406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主要模块的详细设计-</a:t>
              </a:r>
              <a:r>
                <a:rPr lang="en-US" altLang="zh-CN" sz="2800" dirty="0" smtClean="0">
                  <a:solidFill>
                    <a:schemeClr val="bg2"/>
                  </a:solidFill>
                </a:rPr>
                <a:t>---</a:t>
              </a:r>
              <a:r>
                <a:rPr lang="zh-CN" altLang="en-US" sz="2800" dirty="0" smtClean="0">
                  <a:solidFill>
                    <a:schemeClr val="bg2"/>
                  </a:solidFill>
                </a:rPr>
                <a:t>图片服务器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上传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3890" y="140335"/>
            <a:ext cx="10166985" cy="6580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23495" y="332105"/>
            <a:ext cx="1840230" cy="6273165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455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主要模块的详细设计-</a:t>
              </a:r>
              <a:r>
                <a:rPr lang="en-US" altLang="zh-CN" sz="2800" dirty="0" smtClean="0">
                  <a:solidFill>
                    <a:schemeClr val="bg2"/>
                  </a:solidFill>
                </a:rPr>
                <a:t>---</a:t>
              </a:r>
              <a:r>
                <a:rPr lang="zh-CN" altLang="en-US" sz="2800" dirty="0" smtClean="0">
                  <a:solidFill>
                    <a:schemeClr val="bg2"/>
                  </a:solidFill>
                </a:rPr>
                <a:t>图片服务器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下载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8450" y="2263140"/>
            <a:ext cx="10673080" cy="3261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23495" y="332105"/>
            <a:ext cx="1840230" cy="6273165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554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主要模块的详细设计-</a:t>
              </a:r>
              <a:r>
                <a:rPr lang="en-US" altLang="zh-CN" sz="2800" dirty="0" smtClean="0">
                  <a:solidFill>
                    <a:schemeClr val="bg2"/>
                  </a:solidFill>
                </a:rPr>
                <a:t>---</a:t>
              </a:r>
              <a:r>
                <a:rPr lang="zh-CN" altLang="en-US" sz="2800" dirty="0" smtClean="0">
                  <a:solidFill>
                    <a:schemeClr val="bg2"/>
                  </a:solidFill>
                </a:rPr>
                <a:t>图片服务器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endParaRPr lang="zh-CN" altLang="en-US" sz="2800" dirty="0" smtClean="0">
                <a:solidFill>
                  <a:schemeClr val="bg2"/>
                </a:solidFill>
              </a:endParaRPr>
            </a:p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文件上传拦截器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8450" y="1704975"/>
            <a:ext cx="10694670" cy="35274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331837"/>
            <a:ext cx="9959340" cy="720626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实现阶段的详细计划安排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67735" y="1387475"/>
            <a:ext cx="4742180" cy="4899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331837"/>
            <a:ext cx="9959340" cy="720626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601027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软件体系结构及主要业务模块描述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8565" y="1525270"/>
            <a:ext cx="8981440" cy="4831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331837"/>
            <a:ext cx="9959340" cy="720626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601027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软件体系结构及主要业务模块描述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8565" y="1525270"/>
            <a:ext cx="8981440" cy="4831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331837"/>
            <a:ext cx="9959340" cy="720626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数据库设计：概念模型（ER图）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0820" y="1146175"/>
            <a:ext cx="8929370" cy="5575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331837"/>
            <a:ext cx="9959340" cy="720626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数据库设计：逻辑模型（关系表）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150" y="1149350"/>
            <a:ext cx="5695950" cy="557212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100" y="1063625"/>
            <a:ext cx="6819900" cy="5743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331837"/>
            <a:ext cx="9959340" cy="720626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数据库设计：逻辑模型（关系表）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685" y="1254125"/>
            <a:ext cx="4248150" cy="534352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240" y="1254125"/>
            <a:ext cx="6526530" cy="32632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331837"/>
            <a:ext cx="9959340" cy="720626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主要模块的详细设计-</a:t>
              </a:r>
              <a:r>
                <a:rPr lang="en-US" altLang="zh-CN" sz="2800" dirty="0" smtClean="0">
                  <a:solidFill>
                    <a:schemeClr val="bg2"/>
                  </a:solidFill>
                </a:rPr>
                <a:t>---</a:t>
              </a:r>
              <a:r>
                <a:rPr lang="zh-CN" altLang="en-US" sz="2800" dirty="0" smtClean="0">
                  <a:solidFill>
                    <a:schemeClr val="bg2"/>
                  </a:solidFill>
                </a:rPr>
                <a:t>登录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58750" y="1052830"/>
            <a:ext cx="533908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登录模块</a:t>
            </a:r>
            <a:r>
              <a:rPr lang="en-US" altLang="zh-CN"/>
              <a:t>---</a:t>
            </a:r>
            <a:r>
              <a:rPr lang="zh-CN" altLang="en-US"/>
              <a:t>换登机牌，让航空公司知道你是他们的客户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0" y="1623060"/>
            <a:ext cx="5919470" cy="5262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/>
              <a:t>@Controller</a:t>
            </a:r>
            <a:endParaRPr lang="zh-CN" altLang="en-US" sz="1600"/>
          </a:p>
          <a:p>
            <a:r>
              <a:rPr lang="zh-CN" altLang="en-US" sz="1600"/>
              <a:t>@RequestMapping("/admin")</a:t>
            </a:r>
            <a:endParaRPr lang="zh-CN" altLang="en-US" sz="1600"/>
          </a:p>
          <a:p>
            <a:r>
              <a:rPr lang="zh-CN" altLang="en-US" sz="1600"/>
              <a:t>public class AdminController {</a:t>
            </a:r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    @GetMapping({"/login"})</a:t>
            </a:r>
            <a:endParaRPr lang="zh-CN" altLang="en-US" sz="1600"/>
          </a:p>
          <a:p>
            <a:r>
              <a:rPr lang="zh-CN" altLang="en-US" sz="1600"/>
              <a:t>    public String login() {</a:t>
            </a:r>
            <a:endParaRPr lang="zh-CN" altLang="en-US" sz="1600"/>
          </a:p>
          <a:p>
            <a:r>
              <a:rPr lang="zh-CN" altLang="en-US" sz="1600"/>
              <a:t>        return "admin/login";</a:t>
            </a:r>
            <a:endParaRPr lang="zh-CN" altLang="en-US" sz="1600"/>
          </a:p>
          <a:p>
            <a:r>
              <a:rPr lang="zh-CN" altLang="en-US" sz="1600"/>
              <a:t>    }</a:t>
            </a:r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    @PostMapping(value = "/login")</a:t>
            </a:r>
            <a:endParaRPr lang="zh-CN" altLang="en-US" sz="1600"/>
          </a:p>
          <a:p>
            <a:r>
              <a:rPr lang="zh-CN" altLang="en-US" sz="1600"/>
              <a:t>    public String login(@RequestParam("userName") String userName,</a:t>
            </a:r>
            <a:endParaRPr lang="zh-CN" altLang="en-US" sz="1600"/>
          </a:p>
          <a:p>
            <a:r>
              <a:rPr lang="zh-CN" altLang="en-US" sz="1600"/>
              <a:t>                        @RequestParam("password") String password,</a:t>
            </a:r>
            <a:endParaRPr lang="zh-CN" altLang="en-US" sz="1600"/>
          </a:p>
          <a:p>
            <a:r>
              <a:rPr lang="zh-CN" altLang="en-US" sz="1600"/>
              <a:t>                        @RequestParam("verifyCode") String verifyCode,</a:t>
            </a:r>
            <a:endParaRPr lang="zh-CN" altLang="en-US" sz="1600"/>
          </a:p>
          <a:p>
            <a:r>
              <a:rPr lang="zh-CN" altLang="en-US" sz="1600"/>
              <a:t>                        HttpSession session) {</a:t>
            </a:r>
            <a:endParaRPr lang="zh-CN" altLang="en-US" sz="1600"/>
          </a:p>
          <a:p>
            <a:r>
              <a:rPr lang="zh-CN" altLang="en-US" sz="1600"/>
              <a:t>        if (StringUtils.isEmpty(verifyCode)) {</a:t>
            </a:r>
            <a:endParaRPr lang="zh-CN" altLang="en-US" sz="1600"/>
          </a:p>
          <a:p>
            <a:r>
              <a:rPr lang="zh-CN" altLang="en-US" sz="1600"/>
              <a:t>            session.setAttribute("errorMsg", "验证码不能为空");</a:t>
            </a:r>
            <a:endParaRPr lang="zh-CN" altLang="en-US" sz="1600"/>
          </a:p>
          <a:p>
            <a:r>
              <a:rPr lang="zh-CN" altLang="en-US" sz="1600"/>
              <a:t>            return "admin/login";</a:t>
            </a:r>
            <a:endParaRPr lang="zh-CN" altLang="en-US" sz="1600"/>
          </a:p>
          <a:p>
            <a:r>
              <a:rPr lang="zh-CN" altLang="en-US" sz="1600"/>
              <a:t>        }</a:t>
            </a:r>
            <a:endParaRPr lang="zh-CN" altLang="en-US" sz="1600"/>
          </a:p>
          <a:p>
            <a:endParaRPr lang="zh-CN" altLang="en-US" sz="1600"/>
          </a:p>
        </p:txBody>
      </p:sp>
      <p:sp>
        <p:nvSpPr>
          <p:cNvPr id="12" name="文本框 11"/>
          <p:cNvSpPr txBox="1"/>
          <p:nvPr/>
        </p:nvSpPr>
        <p:spPr>
          <a:xfrm>
            <a:off x="5623560" y="1052830"/>
            <a:ext cx="6690360" cy="64928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if (StringUtils.isEmpty(userName) || StringUtils.isEmpty(password)) {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session.setAttribute("errorMsg", "用户名或密码不能为空");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return "admin/login";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}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String kaptchaCode = session.getAttribute("verifyCode") + "";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if (StringUtils.isEmpty(kaptchaCode) || !verifyCode.equals(kaptchaCode)) {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session.setAttribute("errorMsg", "验证码错误");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return "admin/login";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}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AdminUser adminUser = adminUserService.login(userName, password);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if (adminUser != null) {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en-US" altLang="zh-CN" sz="1600">
                <a:sym typeface="+mn-ea"/>
              </a:rPr>
              <a:t>	</a:t>
            </a:r>
            <a:r>
              <a:rPr lang="en-US" altLang="zh-CN" sz="1600">
                <a:sym typeface="+mn-ea"/>
              </a:rPr>
              <a:t>han</a:t>
            </a:r>
            <a:r>
              <a:rPr lang="en-US" altLang="zh-CN" sz="1600">
                <a:sym typeface="+mn-ea"/>
              </a:rPr>
              <a:t>// </a:t>
            </a:r>
            <a:r>
              <a:rPr lang="zh-CN" altLang="en-US" sz="1600">
                <a:sym typeface="+mn-ea"/>
              </a:rPr>
              <a:t>让航空公司记住你是他们的客户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session.setAttribute("loginUser", adminUser.getNickName());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session.setAttribute("loginUserId", adminUser.getAdminUserId());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//session过期时间设置为7200秒 即两小时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session.setMaxInactiveInterval(60 * 60 * 2);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return "redirect:/admin/index";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} else {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session.setAttribute("errorMsg", "登陆失败");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    return "admin/login";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    }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1600">
                <a:sym typeface="+mn-ea"/>
              </a:rPr>
              <a:t>    }</a:t>
            </a:r>
            <a:endParaRPr lang="zh-CN" altLang="en-US" sz="1600"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5591810" y="1059180"/>
            <a:ext cx="8255" cy="5826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331837"/>
            <a:ext cx="9959340" cy="720626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主要模块的详细设计-</a:t>
              </a:r>
              <a:r>
                <a:rPr lang="en-US" altLang="zh-CN" sz="2800" dirty="0" smtClean="0">
                  <a:solidFill>
                    <a:schemeClr val="bg2"/>
                  </a:solidFill>
                </a:rPr>
                <a:t>---</a:t>
              </a:r>
              <a:r>
                <a:rPr lang="zh-CN" altLang="en-US" sz="2800" dirty="0" smtClean="0">
                  <a:solidFill>
                    <a:schemeClr val="bg2"/>
                  </a:solidFill>
                </a:rPr>
                <a:t>登录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90830" y="1323340"/>
            <a:ext cx="109575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后台系统身份验证拦截器</a:t>
            </a:r>
            <a:r>
              <a:rPr lang="en-US" altLang="zh-CN"/>
              <a:t>---</a:t>
            </a:r>
            <a:r>
              <a:rPr lang="zh-CN" altLang="en-US"/>
              <a:t>拦截路径，在飞机场去厕所（看文章</a:t>
            </a:r>
            <a:r>
              <a:rPr lang="zh-CN" altLang="en-US"/>
              <a:t>）可以，上飞机（管理博客</a:t>
            </a:r>
            <a:r>
              <a:rPr lang="zh-CN" altLang="en-US"/>
              <a:t>）必须要安检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7190" y="1985645"/>
            <a:ext cx="11910060" cy="3543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331837"/>
            <a:ext cx="9959340" cy="720626"/>
            <a:chOff x="0" y="331837"/>
            <a:chExt cx="9959340" cy="720626"/>
          </a:xfrm>
        </p:grpSpPr>
        <p:sp>
          <p:nvSpPr>
            <p:cNvPr id="2" name="矩形 1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62298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1180" y="431532"/>
              <a:ext cx="806704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2"/>
                  </a:solidFill>
                </a:rPr>
                <a:t>主要模块的详细设计-</a:t>
              </a:r>
              <a:r>
                <a:rPr lang="en-US" altLang="zh-CN" sz="2800" dirty="0" smtClean="0">
                  <a:solidFill>
                    <a:schemeClr val="bg2"/>
                  </a:solidFill>
                </a:rPr>
                <a:t>---</a:t>
              </a:r>
              <a:r>
                <a:rPr lang="zh-CN" altLang="en-US" sz="2800" dirty="0" smtClean="0">
                  <a:solidFill>
                    <a:schemeClr val="bg2"/>
                  </a:solidFill>
                </a:rPr>
                <a:t>登录</a:t>
              </a:r>
              <a:endParaRPr lang="zh-CN" altLang="en-US" sz="2800" dirty="0" smtClean="0">
                <a:solidFill>
                  <a:schemeClr val="bg2"/>
                </a:solidFill>
              </a:endParaRPr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97050"/>
            <a:ext cx="12314555" cy="410781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35255" y="1323975"/>
            <a:ext cx="55613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后台系统身份验证拦截器</a:t>
            </a:r>
            <a:r>
              <a:rPr lang="en-US" altLang="zh-CN"/>
              <a:t>---</a:t>
            </a:r>
            <a:r>
              <a:rPr lang="zh-CN" altLang="en-US"/>
              <a:t>拦截规则，安检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8">
        <p14:flip dir="r"/>
      </p:transition>
    </mc:Choice>
    <mc:Fallback>
      <p:transition spd="slow" advTm="3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ISPRING_ULTRA_SCORM_SLIDE_COUNT" val="2"/>
  <p:tag name="ISPRING_PRESENTATION_TITLE" val="PowerPoint 演示文稿01"/>
</p:tagLst>
</file>

<file path=ppt/theme/theme1.xml><?xml version="1.0" encoding="utf-8"?>
<a:theme xmlns:a="http://schemas.openxmlformats.org/drawingml/2006/main" name="Office 主题">
  <a:themeElements>
    <a:clrScheme name="蓝色学术风主题配色">
      <a:dk1>
        <a:srgbClr val="262626"/>
      </a:dk1>
      <a:lt1>
        <a:srgbClr val="003760"/>
      </a:lt1>
      <a:dk2>
        <a:srgbClr val="EEECE1"/>
      </a:dk2>
      <a:lt2>
        <a:srgbClr val="EEECE1"/>
      </a:lt2>
      <a:accent1>
        <a:srgbClr val="003760"/>
      </a:accent1>
      <a:accent2>
        <a:srgbClr val="92CDDC"/>
      </a:accent2>
      <a:accent3>
        <a:srgbClr val="00B0F0"/>
      </a:accent3>
      <a:accent4>
        <a:srgbClr val="6565FF"/>
      </a:accent4>
      <a:accent5>
        <a:srgbClr val="4BACC6"/>
      </a:accent5>
      <a:accent6>
        <a:srgbClr val="002060"/>
      </a:accent6>
      <a:hlink>
        <a:srgbClr val="003760"/>
      </a:hlink>
      <a:folHlink>
        <a:srgbClr val="7F7F7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1846</Words>
  <Application>WPS 演示</Application>
  <PresentationFormat>宽屏</PresentationFormat>
  <Paragraphs>113</Paragraphs>
  <Slides>13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Calibri</vt:lpstr>
      <vt:lpstr>Times New Roman</vt:lpstr>
      <vt:lpstr>Calibri</vt:lpstr>
      <vt:lpstr>Hiragino Sans GB W6</vt:lpstr>
      <vt:lpstr>时尚中黑简体</vt:lpstr>
      <vt:lpstr>方正正中黑简体</vt:lpstr>
      <vt:lpstr>方正清刻本悦宋简体</vt:lpstr>
      <vt:lpstr>Arial Unicode MS</vt:lpstr>
      <vt:lpstr>Levenim MT</vt:lpstr>
      <vt:lpstr>Century Gothic</vt:lpstr>
      <vt:lpstr>黑体</vt:lpstr>
      <vt:lpstr>ESRI AMFM Electric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演示文稿01</dc:title>
  <dc:creator>Administrator</dc:creator>
  <cp:lastModifiedBy>赵荣泽</cp:lastModifiedBy>
  <cp:revision>163</cp:revision>
  <dcterms:created xsi:type="dcterms:W3CDTF">2017-02-11T06:33:00Z</dcterms:created>
  <dcterms:modified xsi:type="dcterms:W3CDTF">2019-10-12T04:56:08Z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

<file path=docProps/thumbnail.jpeg>
</file>